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0" r:id="rId2"/>
    <p:sldId id="270" r:id="rId3"/>
    <p:sldId id="261" r:id="rId4"/>
    <p:sldId id="309" r:id="rId5"/>
    <p:sldId id="310" r:id="rId6"/>
    <p:sldId id="311" r:id="rId7"/>
    <p:sldId id="312" r:id="rId8"/>
    <p:sldId id="313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430" y="4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134831-F466-4510-A028-B3DF528D5BBD}" type="doc">
      <dgm:prSet loTypeId="urn:microsoft.com/office/officeart/2008/layout/RadialCluster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A3A0B2F-0DC8-4630-B334-03B8939EDEBC}">
      <dgm:prSet phldrT="[Text]"/>
      <dgm:spPr/>
      <dgm:t>
        <a:bodyPr/>
        <a:lstStyle/>
        <a:p>
          <a:r>
            <a:rPr lang="en-CA" dirty="0"/>
            <a:t>Point  of Contact</a:t>
          </a:r>
          <a:endParaRPr lang="en-US" dirty="0"/>
        </a:p>
      </dgm:t>
    </dgm:pt>
    <dgm:pt modelId="{1B0A994C-0488-4A23-8FF7-60AFCA34A645}" type="parTrans" cxnId="{21AFA302-A11C-4AC8-A788-F76797C3F018}">
      <dgm:prSet/>
      <dgm:spPr/>
      <dgm:t>
        <a:bodyPr/>
        <a:lstStyle/>
        <a:p>
          <a:endParaRPr lang="en-US"/>
        </a:p>
      </dgm:t>
    </dgm:pt>
    <dgm:pt modelId="{380D36CD-FA65-4DD0-883E-102927E83B45}" type="sibTrans" cxnId="{21AFA302-A11C-4AC8-A788-F76797C3F018}">
      <dgm:prSet/>
      <dgm:spPr/>
      <dgm:t>
        <a:bodyPr/>
        <a:lstStyle/>
        <a:p>
          <a:endParaRPr lang="en-US"/>
        </a:p>
      </dgm:t>
    </dgm:pt>
    <dgm:pt modelId="{07B1A33E-D618-47B9-9B70-90A3043D1A22}">
      <dgm:prSet phldrT="[Text]"/>
      <dgm:spPr/>
      <dgm:t>
        <a:bodyPr/>
        <a:lstStyle/>
        <a:p>
          <a:r>
            <a:rPr lang="en-CA" dirty="0"/>
            <a:t>Patient</a:t>
          </a:r>
          <a:endParaRPr lang="en-US" dirty="0"/>
        </a:p>
      </dgm:t>
    </dgm:pt>
    <dgm:pt modelId="{C4139BDF-FCB2-4509-829B-E48AD2E20E71}" type="parTrans" cxnId="{135FBA2E-1B41-4C91-9B4F-EC8867E4205A}">
      <dgm:prSet/>
      <dgm:spPr/>
      <dgm:t>
        <a:bodyPr/>
        <a:lstStyle/>
        <a:p>
          <a:endParaRPr lang="en-US"/>
        </a:p>
      </dgm:t>
    </dgm:pt>
    <dgm:pt modelId="{92E2E647-5533-4AB9-89E7-B5C27A6623E3}" type="sibTrans" cxnId="{135FBA2E-1B41-4C91-9B4F-EC8867E4205A}">
      <dgm:prSet/>
      <dgm:spPr/>
      <dgm:t>
        <a:bodyPr/>
        <a:lstStyle/>
        <a:p>
          <a:endParaRPr lang="en-US"/>
        </a:p>
      </dgm:t>
    </dgm:pt>
    <dgm:pt modelId="{A44BD887-89E0-4006-9365-24E9C9EB9687}">
      <dgm:prSet phldrT="[Text]"/>
      <dgm:spPr/>
      <dgm:t>
        <a:bodyPr/>
        <a:lstStyle/>
        <a:p>
          <a:r>
            <a:rPr lang="en-CA" dirty="0"/>
            <a:t>EasCare Liaison</a:t>
          </a:r>
          <a:endParaRPr lang="en-US" dirty="0"/>
        </a:p>
      </dgm:t>
    </dgm:pt>
    <dgm:pt modelId="{76CB1166-FD5E-4CEC-A2C9-61FDCAE1D353}" type="parTrans" cxnId="{F1682ED3-26BE-42AF-9E10-60A28C6679A9}">
      <dgm:prSet/>
      <dgm:spPr/>
      <dgm:t>
        <a:bodyPr/>
        <a:lstStyle/>
        <a:p>
          <a:endParaRPr lang="en-US"/>
        </a:p>
      </dgm:t>
    </dgm:pt>
    <dgm:pt modelId="{471B12D9-44E8-4FDA-9773-D5EAD39F412A}" type="sibTrans" cxnId="{F1682ED3-26BE-42AF-9E10-60A28C6679A9}">
      <dgm:prSet/>
      <dgm:spPr/>
      <dgm:t>
        <a:bodyPr/>
        <a:lstStyle/>
        <a:p>
          <a:endParaRPr lang="en-US"/>
        </a:p>
      </dgm:t>
    </dgm:pt>
    <dgm:pt modelId="{BA388416-4CD1-4443-ACDF-453C503C232C}">
      <dgm:prSet phldrT="[Text]"/>
      <dgm:spPr/>
      <dgm:t>
        <a:bodyPr/>
        <a:lstStyle/>
        <a:p>
          <a:r>
            <a:rPr lang="en-CA" dirty="0"/>
            <a:t>Discharge Staff</a:t>
          </a:r>
          <a:endParaRPr lang="en-US" dirty="0"/>
        </a:p>
      </dgm:t>
    </dgm:pt>
    <dgm:pt modelId="{E05967F0-B4B4-43A3-A7E1-14AB14C4FDA4}" type="parTrans" cxnId="{359553C8-1A96-4831-A369-CFC9FB18B5D1}">
      <dgm:prSet/>
      <dgm:spPr/>
      <dgm:t>
        <a:bodyPr/>
        <a:lstStyle/>
        <a:p>
          <a:endParaRPr lang="en-US"/>
        </a:p>
      </dgm:t>
    </dgm:pt>
    <dgm:pt modelId="{F184613A-3046-4D6C-9E37-EB014640B8D4}" type="sibTrans" cxnId="{359553C8-1A96-4831-A369-CFC9FB18B5D1}">
      <dgm:prSet/>
      <dgm:spPr/>
      <dgm:t>
        <a:bodyPr/>
        <a:lstStyle/>
        <a:p>
          <a:endParaRPr lang="en-US"/>
        </a:p>
      </dgm:t>
    </dgm:pt>
    <dgm:pt modelId="{08CBD905-163A-47B0-AFE2-FD297C48486B}" type="pres">
      <dgm:prSet presAssocID="{D5134831-F466-4510-A028-B3DF528D5BB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45EB3BD2-0367-441B-B44E-90014BE6BAC5}" type="pres">
      <dgm:prSet presAssocID="{DA3A0B2F-0DC8-4630-B334-03B8939EDEBC}" presName="singleCycle" presStyleCnt="0"/>
      <dgm:spPr/>
    </dgm:pt>
    <dgm:pt modelId="{051957A7-B1C3-4675-80AC-683610E649EB}" type="pres">
      <dgm:prSet presAssocID="{DA3A0B2F-0DC8-4630-B334-03B8939EDEBC}" presName="singleCenter" presStyleLbl="node1" presStyleIdx="0" presStyleCnt="4">
        <dgm:presLayoutVars>
          <dgm:chMax val="7"/>
          <dgm:chPref val="7"/>
        </dgm:presLayoutVars>
      </dgm:prSet>
      <dgm:spPr/>
    </dgm:pt>
    <dgm:pt modelId="{A7330B43-F2DB-46FD-B830-7CF5C7D06160}" type="pres">
      <dgm:prSet presAssocID="{C4139BDF-FCB2-4509-829B-E48AD2E20E71}" presName="Name56" presStyleLbl="parChTrans1D2" presStyleIdx="0" presStyleCnt="3"/>
      <dgm:spPr/>
    </dgm:pt>
    <dgm:pt modelId="{FA3E763B-1FC9-419E-B051-61E1089B4399}" type="pres">
      <dgm:prSet presAssocID="{07B1A33E-D618-47B9-9B70-90A3043D1A22}" presName="text0" presStyleLbl="node1" presStyleIdx="1" presStyleCnt="4" custScaleX="348783">
        <dgm:presLayoutVars>
          <dgm:bulletEnabled val="1"/>
        </dgm:presLayoutVars>
      </dgm:prSet>
      <dgm:spPr/>
    </dgm:pt>
    <dgm:pt modelId="{7F3A6258-E983-4B2E-A758-7AC06015FAF7}" type="pres">
      <dgm:prSet presAssocID="{E05967F0-B4B4-43A3-A7E1-14AB14C4FDA4}" presName="Name56" presStyleLbl="parChTrans1D2" presStyleIdx="1" presStyleCnt="3"/>
      <dgm:spPr/>
    </dgm:pt>
    <dgm:pt modelId="{5F0932AF-54D8-4FE2-9961-445D843294E1}" type="pres">
      <dgm:prSet presAssocID="{BA388416-4CD1-4443-ACDF-453C503C232C}" presName="text0" presStyleLbl="node1" presStyleIdx="2" presStyleCnt="4" custScaleX="211813" custScaleY="189202">
        <dgm:presLayoutVars>
          <dgm:bulletEnabled val="1"/>
        </dgm:presLayoutVars>
      </dgm:prSet>
      <dgm:spPr/>
    </dgm:pt>
    <dgm:pt modelId="{ADC16710-7EC4-4992-9ECA-69605F7AF11C}" type="pres">
      <dgm:prSet presAssocID="{76CB1166-FD5E-4CEC-A2C9-61FDCAE1D353}" presName="Name56" presStyleLbl="parChTrans1D2" presStyleIdx="2" presStyleCnt="3"/>
      <dgm:spPr/>
    </dgm:pt>
    <dgm:pt modelId="{F96A2292-508A-446F-8DEC-53670C7717CC}" type="pres">
      <dgm:prSet presAssocID="{A44BD887-89E0-4006-9365-24E9C9EB9687}" presName="text0" presStyleLbl="node1" presStyleIdx="3" presStyleCnt="4" custScaleX="190641" custScaleY="188933">
        <dgm:presLayoutVars>
          <dgm:bulletEnabled val="1"/>
        </dgm:presLayoutVars>
      </dgm:prSet>
      <dgm:spPr/>
    </dgm:pt>
  </dgm:ptLst>
  <dgm:cxnLst>
    <dgm:cxn modelId="{7B5E9975-9FD8-4FB5-BCDF-50B594F95889}" type="presOf" srcId="{D5134831-F466-4510-A028-B3DF528D5BBD}" destId="{08CBD905-163A-47B0-AFE2-FD297C48486B}" srcOrd="0" destOrd="0" presId="urn:microsoft.com/office/officeart/2008/layout/RadialCluster"/>
    <dgm:cxn modelId="{135FBA2E-1B41-4C91-9B4F-EC8867E4205A}" srcId="{DA3A0B2F-0DC8-4630-B334-03B8939EDEBC}" destId="{07B1A33E-D618-47B9-9B70-90A3043D1A22}" srcOrd="0" destOrd="0" parTransId="{C4139BDF-FCB2-4509-829B-E48AD2E20E71}" sibTransId="{92E2E647-5533-4AB9-89E7-B5C27A6623E3}"/>
    <dgm:cxn modelId="{F1682ED3-26BE-42AF-9E10-60A28C6679A9}" srcId="{DA3A0B2F-0DC8-4630-B334-03B8939EDEBC}" destId="{A44BD887-89E0-4006-9365-24E9C9EB9687}" srcOrd="2" destOrd="0" parTransId="{76CB1166-FD5E-4CEC-A2C9-61FDCAE1D353}" sibTransId="{471B12D9-44E8-4FDA-9773-D5EAD39F412A}"/>
    <dgm:cxn modelId="{5D2EDDFE-9C26-45D7-B325-184EBDC752DE}" type="presOf" srcId="{76CB1166-FD5E-4CEC-A2C9-61FDCAE1D353}" destId="{ADC16710-7EC4-4992-9ECA-69605F7AF11C}" srcOrd="0" destOrd="0" presId="urn:microsoft.com/office/officeart/2008/layout/RadialCluster"/>
    <dgm:cxn modelId="{359553C8-1A96-4831-A369-CFC9FB18B5D1}" srcId="{DA3A0B2F-0DC8-4630-B334-03B8939EDEBC}" destId="{BA388416-4CD1-4443-ACDF-453C503C232C}" srcOrd="1" destOrd="0" parTransId="{E05967F0-B4B4-43A3-A7E1-14AB14C4FDA4}" sibTransId="{F184613A-3046-4D6C-9E37-EB014640B8D4}"/>
    <dgm:cxn modelId="{0E7C4756-047B-4EDA-9BA3-69EE59375E3D}" type="presOf" srcId="{A44BD887-89E0-4006-9365-24E9C9EB9687}" destId="{F96A2292-508A-446F-8DEC-53670C7717CC}" srcOrd="0" destOrd="0" presId="urn:microsoft.com/office/officeart/2008/layout/RadialCluster"/>
    <dgm:cxn modelId="{79431075-54AC-471F-9FDA-69ECE9A22968}" type="presOf" srcId="{C4139BDF-FCB2-4509-829B-E48AD2E20E71}" destId="{A7330B43-F2DB-46FD-B830-7CF5C7D06160}" srcOrd="0" destOrd="0" presId="urn:microsoft.com/office/officeart/2008/layout/RadialCluster"/>
    <dgm:cxn modelId="{96786F0D-3F7D-4372-B9D5-FD09654EBA03}" type="presOf" srcId="{E05967F0-B4B4-43A3-A7E1-14AB14C4FDA4}" destId="{7F3A6258-E983-4B2E-A758-7AC06015FAF7}" srcOrd="0" destOrd="0" presId="urn:microsoft.com/office/officeart/2008/layout/RadialCluster"/>
    <dgm:cxn modelId="{CB44B108-8DF0-47E7-AA69-9968B89575B8}" type="presOf" srcId="{BA388416-4CD1-4443-ACDF-453C503C232C}" destId="{5F0932AF-54D8-4FE2-9961-445D843294E1}" srcOrd="0" destOrd="0" presId="urn:microsoft.com/office/officeart/2008/layout/RadialCluster"/>
    <dgm:cxn modelId="{62FFB000-81BC-4311-A8A9-7764115FFECF}" type="presOf" srcId="{DA3A0B2F-0DC8-4630-B334-03B8939EDEBC}" destId="{051957A7-B1C3-4675-80AC-683610E649EB}" srcOrd="0" destOrd="0" presId="urn:microsoft.com/office/officeart/2008/layout/RadialCluster"/>
    <dgm:cxn modelId="{21AFA302-A11C-4AC8-A788-F76797C3F018}" srcId="{D5134831-F466-4510-A028-B3DF528D5BBD}" destId="{DA3A0B2F-0DC8-4630-B334-03B8939EDEBC}" srcOrd="0" destOrd="0" parTransId="{1B0A994C-0488-4A23-8FF7-60AFCA34A645}" sibTransId="{380D36CD-FA65-4DD0-883E-102927E83B45}"/>
    <dgm:cxn modelId="{F9B74CA4-EE12-4C3F-9C5A-DA6C36E3FB5E}" type="presOf" srcId="{07B1A33E-D618-47B9-9B70-90A3043D1A22}" destId="{FA3E763B-1FC9-419E-B051-61E1089B4399}" srcOrd="0" destOrd="0" presId="urn:microsoft.com/office/officeart/2008/layout/RadialCluster"/>
    <dgm:cxn modelId="{04F3ACD8-0BBD-4ADB-A91E-52D86B63CEE9}" type="presParOf" srcId="{08CBD905-163A-47B0-AFE2-FD297C48486B}" destId="{45EB3BD2-0367-441B-B44E-90014BE6BAC5}" srcOrd="0" destOrd="0" presId="urn:microsoft.com/office/officeart/2008/layout/RadialCluster"/>
    <dgm:cxn modelId="{AEEF119B-11CF-4374-8C41-D1B6BBFD37CD}" type="presParOf" srcId="{45EB3BD2-0367-441B-B44E-90014BE6BAC5}" destId="{051957A7-B1C3-4675-80AC-683610E649EB}" srcOrd="0" destOrd="0" presId="urn:microsoft.com/office/officeart/2008/layout/RadialCluster"/>
    <dgm:cxn modelId="{54B0823A-0208-4A37-B4A9-38CFA003D7B1}" type="presParOf" srcId="{45EB3BD2-0367-441B-B44E-90014BE6BAC5}" destId="{A7330B43-F2DB-46FD-B830-7CF5C7D06160}" srcOrd="1" destOrd="0" presId="urn:microsoft.com/office/officeart/2008/layout/RadialCluster"/>
    <dgm:cxn modelId="{B88FFC8C-3BAA-4F63-ABCB-6E534BFD1AAE}" type="presParOf" srcId="{45EB3BD2-0367-441B-B44E-90014BE6BAC5}" destId="{FA3E763B-1FC9-419E-B051-61E1089B4399}" srcOrd="2" destOrd="0" presId="urn:microsoft.com/office/officeart/2008/layout/RadialCluster"/>
    <dgm:cxn modelId="{E0B4737B-F825-45FD-9BF6-DE9D8A2033B4}" type="presParOf" srcId="{45EB3BD2-0367-441B-B44E-90014BE6BAC5}" destId="{7F3A6258-E983-4B2E-A758-7AC06015FAF7}" srcOrd="3" destOrd="0" presId="urn:microsoft.com/office/officeart/2008/layout/RadialCluster"/>
    <dgm:cxn modelId="{0BEE6B29-C1AF-4342-81EE-BD62ABD14370}" type="presParOf" srcId="{45EB3BD2-0367-441B-B44E-90014BE6BAC5}" destId="{5F0932AF-54D8-4FE2-9961-445D843294E1}" srcOrd="4" destOrd="0" presId="urn:microsoft.com/office/officeart/2008/layout/RadialCluster"/>
    <dgm:cxn modelId="{A3ACDF23-5B92-4DFB-8DC8-354D4E4F3CC9}" type="presParOf" srcId="{45EB3BD2-0367-441B-B44E-90014BE6BAC5}" destId="{ADC16710-7EC4-4992-9ECA-69605F7AF11C}" srcOrd="5" destOrd="0" presId="urn:microsoft.com/office/officeart/2008/layout/RadialCluster"/>
    <dgm:cxn modelId="{A48B89B3-F638-4587-AF6A-4A45D82C9FB5}" type="presParOf" srcId="{45EB3BD2-0367-441B-B44E-90014BE6BAC5}" destId="{F96A2292-508A-446F-8DEC-53670C7717CC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1957A7-B1C3-4675-80AC-683610E649EB}">
      <dsp:nvSpPr>
        <dsp:cNvPr id="0" name=""/>
        <dsp:cNvSpPr/>
      </dsp:nvSpPr>
      <dsp:spPr>
        <a:xfrm>
          <a:off x="1865843" y="1697869"/>
          <a:ext cx="1211580" cy="12115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/>
            <a:t>Point  of Contact</a:t>
          </a:r>
          <a:endParaRPr lang="en-US" sz="2300" kern="1200" dirty="0"/>
        </a:p>
      </dsp:txBody>
      <dsp:txXfrm>
        <a:off x="1924987" y="1757013"/>
        <a:ext cx="1093292" cy="1093292"/>
      </dsp:txXfrm>
    </dsp:sp>
    <dsp:sp modelId="{A7330B43-F2DB-46FD-B830-7CF5C7D06160}">
      <dsp:nvSpPr>
        <dsp:cNvPr id="0" name=""/>
        <dsp:cNvSpPr/>
      </dsp:nvSpPr>
      <dsp:spPr>
        <a:xfrm rot="16200000">
          <a:off x="2046697" y="1272932"/>
          <a:ext cx="8498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49872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3E763B-1FC9-419E-B051-61E1089B4399}">
      <dsp:nvSpPr>
        <dsp:cNvPr id="0" name=""/>
        <dsp:cNvSpPr/>
      </dsp:nvSpPr>
      <dsp:spPr>
        <a:xfrm>
          <a:off x="1055995" y="36237"/>
          <a:ext cx="2831275" cy="8117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500" kern="1200" dirty="0"/>
            <a:t>Patient</a:t>
          </a:r>
          <a:endParaRPr lang="en-US" sz="3500" kern="1200" dirty="0"/>
        </a:p>
      </dsp:txBody>
      <dsp:txXfrm>
        <a:off x="1095622" y="75864"/>
        <a:ext cx="2752021" cy="732504"/>
      </dsp:txXfrm>
    </dsp:sp>
    <dsp:sp modelId="{7F3A6258-E983-4B2E-A758-7AC06015FAF7}">
      <dsp:nvSpPr>
        <dsp:cNvPr id="0" name=""/>
        <dsp:cNvSpPr/>
      </dsp:nvSpPr>
      <dsp:spPr>
        <a:xfrm rot="1800000">
          <a:off x="3066080" y="2695745"/>
          <a:ext cx="16933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9334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0932AF-54D8-4FE2-9961-445D843294E1}">
      <dsp:nvSpPr>
        <dsp:cNvPr id="0" name=""/>
        <dsp:cNvSpPr/>
      </dsp:nvSpPr>
      <dsp:spPr>
        <a:xfrm>
          <a:off x="3224071" y="2466498"/>
          <a:ext cx="1719410" cy="153586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800" kern="1200" dirty="0"/>
            <a:t>Discharge Staff</a:t>
          </a:r>
          <a:endParaRPr lang="en-US" sz="2800" kern="1200" dirty="0"/>
        </a:p>
      </dsp:txBody>
      <dsp:txXfrm>
        <a:off x="3299046" y="2541473"/>
        <a:ext cx="1569460" cy="1385913"/>
      </dsp:txXfrm>
    </dsp:sp>
    <dsp:sp modelId="{ADC16710-7EC4-4992-9ECA-69605F7AF11C}">
      <dsp:nvSpPr>
        <dsp:cNvPr id="0" name=""/>
        <dsp:cNvSpPr/>
      </dsp:nvSpPr>
      <dsp:spPr>
        <a:xfrm rot="9000000">
          <a:off x="1615272" y="2720552"/>
          <a:ext cx="2685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8560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6A2292-508A-446F-8DEC-53670C7717CC}">
      <dsp:nvSpPr>
        <dsp:cNvPr id="0" name=""/>
        <dsp:cNvSpPr/>
      </dsp:nvSpPr>
      <dsp:spPr>
        <a:xfrm>
          <a:off x="85718" y="2467590"/>
          <a:ext cx="1547544" cy="15336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kern="1200" dirty="0"/>
            <a:t>EasCare Liaison</a:t>
          </a:r>
          <a:endParaRPr lang="en-US" sz="3000" kern="1200" dirty="0"/>
        </a:p>
      </dsp:txBody>
      <dsp:txXfrm>
        <a:off x="160586" y="2542458"/>
        <a:ext cx="1397808" cy="13839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8" charset="0"/>
              </a:defRPr>
            </a:lvl1pPr>
          </a:lstStyle>
          <a:p>
            <a:pPr>
              <a:defRPr/>
            </a:pPr>
            <a:fld id="{40B70B28-0767-49E4-962E-7F9AE2887273}" type="datetime1">
              <a:rPr lang="en-US" altLang="en-US"/>
              <a:pPr>
                <a:defRPr/>
              </a:pPr>
              <a:t>4/5/2016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8" charset="0"/>
              </a:defRPr>
            </a:lvl1pPr>
          </a:lstStyle>
          <a:p>
            <a:pPr>
              <a:defRPr/>
            </a:pPr>
            <a:fld id="{41F5DA19-E02A-4045-8C88-E22F50DFE7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417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" charset="-128"/>
        <a:cs typeface="ＭＳ Ｐゴシック" pitchFamily="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09FDA-30AF-4692-B099-1D6C6B94F972}" type="datetime1">
              <a:rPr lang="en-US" altLang="en-US"/>
              <a:pPr>
                <a:defRPr/>
              </a:pPr>
              <a:t>4/5/2016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FEB7D-459F-4894-9BF4-B4950656E1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2363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DFF18-DC15-4A77-8844-5E247C84AAD3}" type="datetime1">
              <a:rPr lang="en-US" altLang="en-US"/>
              <a:pPr>
                <a:defRPr/>
              </a:pPr>
              <a:t>4/5/2016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CDBCC-A6D1-435B-A49A-8E612D268A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7585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97901-96DD-4FF4-B05B-89236D377590}" type="datetime1">
              <a:rPr lang="en-US" altLang="en-US"/>
              <a:pPr>
                <a:defRPr/>
              </a:pPr>
              <a:t>4/5/2016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097F8-25F1-438C-B89E-CD1622AD26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2828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A86AA-9451-4658-8E58-2D1ADD31A94F}" type="datetime1">
              <a:rPr lang="en-US" altLang="en-US"/>
              <a:pPr>
                <a:defRPr/>
              </a:pPr>
              <a:t>4/5/2016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2D1E1-40AE-4D88-B1BB-1F6BA7B062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288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56415-3C56-43B7-B331-C07B2AC0FCF4}" type="datetime1">
              <a:rPr lang="en-US" altLang="en-US"/>
              <a:pPr>
                <a:defRPr/>
              </a:pPr>
              <a:t>4/5/2016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91D05-96B3-47A2-A93C-6F587789D8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5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97ECC-B222-4A32-8175-A1FF7478262B}" type="datetime1">
              <a:rPr lang="en-US" altLang="en-US"/>
              <a:pPr>
                <a:defRPr/>
              </a:pPr>
              <a:t>4/5/2016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37B2B-C46D-48F1-AC37-80CE8DEA23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039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90F3B-D6BF-4ABD-9997-C4E328FC39EE}" type="datetime1">
              <a:rPr lang="en-US" altLang="en-US"/>
              <a:pPr>
                <a:defRPr/>
              </a:pPr>
              <a:t>4/5/2016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C0CC5-D19D-48AA-A378-456DC48DC4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377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0EE46-B58C-45E3-98DC-B29FBE77A1CA}" type="datetime1">
              <a:rPr lang="en-US" altLang="en-US"/>
              <a:pPr>
                <a:defRPr/>
              </a:pPr>
              <a:t>4/5/2016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2D485-021E-42FA-8C14-E448CC531F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8668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99F65-4F72-49E1-9DF4-D8142CCD9F50}" type="datetime1">
              <a:rPr lang="en-US" altLang="en-US"/>
              <a:pPr>
                <a:defRPr/>
              </a:pPr>
              <a:t>4/5/2016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02A92-E93A-41B3-8E61-714CFB29EF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709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52AC3-E3AF-40F8-8D5C-35D48FFB9B1E}" type="datetime1">
              <a:rPr lang="en-US" altLang="en-US"/>
              <a:pPr>
                <a:defRPr/>
              </a:pPr>
              <a:t>4/5/2016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0F32B-547E-49D5-8498-F370F28B15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0125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BE35F-73DD-4EF9-BF13-4C2CE131E28D}" type="datetime1">
              <a:rPr lang="en-US" altLang="en-US"/>
              <a:pPr>
                <a:defRPr/>
              </a:pPr>
              <a:t>4/5/2016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7F95F-8AEB-485C-80E0-1F6D279451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2664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F7F7F"/>
            </a:gs>
            <a:gs pos="39999">
              <a:srgbClr val="BDBDBD"/>
            </a:gs>
            <a:gs pos="80000">
              <a:srgbClr val="FFFF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pitchFamily="8" charset="0"/>
              </a:defRPr>
            </a:lvl1pPr>
          </a:lstStyle>
          <a:p>
            <a:pPr>
              <a:defRPr/>
            </a:pPr>
            <a:fld id="{C1FC2D51-989C-4BA9-ABF7-A390D55D0CAD}" type="datetime1">
              <a:rPr lang="en-US" altLang="en-US"/>
              <a:pPr>
                <a:defRPr/>
              </a:pPr>
              <a:t>4/5/2016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pitchFamily="8" charset="0"/>
              </a:defRPr>
            </a:lvl1pPr>
          </a:lstStyle>
          <a:p>
            <a:pPr>
              <a:defRPr/>
            </a:pPr>
            <a:fld id="{36A3925D-BB6F-432F-AB69-01E78F83E5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8" charset="-128"/>
          <a:cs typeface="ＭＳ Ｐゴシック" pitchFamily="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" charset="0"/>
          <a:ea typeface="ＭＳ Ｐゴシック" pitchFamily="8" charset="-128"/>
          <a:cs typeface="ＭＳ Ｐゴシック" pitchFamily="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" charset="0"/>
          <a:ea typeface="ＭＳ Ｐゴシック" pitchFamily="8" charset="-128"/>
          <a:cs typeface="ＭＳ Ｐゴシック" pitchFamily="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" charset="0"/>
          <a:ea typeface="ＭＳ Ｐゴシック" pitchFamily="8" charset="-128"/>
          <a:cs typeface="ＭＳ Ｐゴシック" pitchFamily="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" charset="0"/>
          <a:ea typeface="ＭＳ Ｐゴシック" pitchFamily="8" charset="-128"/>
          <a:cs typeface="ＭＳ Ｐゴシック" pitchFamily="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" charset="0"/>
          <a:ea typeface="ＭＳ Ｐゴシック" pitchFamily="8" charset="-128"/>
          <a:cs typeface="ＭＳ Ｐゴシック" pitchFamily="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" charset="0"/>
          <a:ea typeface="ＭＳ Ｐゴシック" pitchFamily="8" charset="-128"/>
          <a:cs typeface="ＭＳ Ｐゴシック" pitchFamily="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" charset="0"/>
          <a:ea typeface="ＭＳ Ｐゴシック" pitchFamily="8" charset="-128"/>
          <a:cs typeface="ＭＳ Ｐゴシック" pitchFamily="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" charset="0"/>
          <a:ea typeface="ＭＳ Ｐゴシック" pitchFamily="8" charset="-128"/>
          <a:cs typeface="ＭＳ Ｐゴシック" pitchFamily="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8" charset="-128"/>
          <a:cs typeface="ＭＳ Ｐゴシック" pitchFamily="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8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8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8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F7F7F"/>
            </a:gs>
            <a:gs pos="39999">
              <a:srgbClr val="BDBDBD"/>
            </a:gs>
            <a:gs pos="73000">
              <a:srgbClr val="FFFF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951" y="457200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CA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CA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CA" sz="50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Acute Community Healthcare: Mobile Integrated Health</a:t>
            </a:r>
            <a:endParaRPr lang="en-US" altLang="en-US" sz="5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950" y="2363705"/>
            <a:ext cx="8229600" cy="2208295"/>
          </a:xfrm>
        </p:spPr>
        <p:txBody>
          <a:bodyPr/>
          <a:lstStyle/>
          <a:p>
            <a:pPr marL="0" indent="0" algn="ctr">
              <a:buNone/>
            </a:pPr>
            <a:r>
              <a:rPr lang="en-CA" sz="4400" b="1" i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Collaboration in the post-discharge safety and medication management</a:t>
            </a:r>
          </a:p>
          <a:p>
            <a:pPr marL="0" indent="0" algn="ctr">
              <a:buNone/>
            </a:pPr>
            <a:endParaRPr lang="en-CA" sz="3000" b="1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en-CA" sz="2800" i="1" dirty="0">
                <a:ln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 partnership between: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949391"/>
            <a:ext cx="3792217" cy="918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6096000"/>
            <a:ext cx="833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latin typeface="+mj-lt"/>
              </a:rPr>
              <a:t>Contact John Loughnane at 617-620-5201</a:t>
            </a:r>
            <a:endParaRPr lang="en-US" sz="2400" dirty="0">
              <a:latin typeface="+mj-lt"/>
            </a:endParaRPr>
          </a:p>
        </p:txBody>
      </p:sp>
      <p:pic>
        <p:nvPicPr>
          <p:cNvPr id="1026" name="Picture 2" descr="http://michellesundholm.com/wp-content/uploads/2015/09/commonwealth-logo-tex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225" y="4540293"/>
            <a:ext cx="4124325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5000" b="1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Mobile Integrated Healthcare</a:t>
            </a:r>
            <a:endParaRPr lang="en-US" sz="5000" b="1" dirty="0">
              <a:ln>
                <a:solidFill>
                  <a:schemeClr val="tx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4648200" cy="4038600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400" b="1" dirty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Introduction to Mobile Integrated Healthcare (MIH)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H</a:t>
            </a:r>
            <a:r>
              <a:rPr lang="en-US" sz="2400" b="1" dirty="0">
                <a:ea typeface="+mn-ea"/>
                <a:cs typeface="+mn-cs"/>
              </a:rPr>
              <a:t>istory of MIH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ea typeface="+mn-ea"/>
                <a:cs typeface="+mn-cs"/>
              </a:rPr>
              <a:t>Local program and recent developments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ea typeface="+mn-ea"/>
                <a:cs typeface="+mn-cs"/>
              </a:rPr>
              <a:t>Recognition and plans for expansion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400" b="1" dirty="0">
              <a:ea typeface="+mn-ea"/>
              <a:cs typeface="+mn-cs"/>
            </a:endParaRP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" b="-3528"/>
          <a:stretch/>
        </p:blipFill>
        <p:spPr bwMode="auto">
          <a:xfrm>
            <a:off x="752983" y="4343400"/>
            <a:ext cx="3788746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EasCare\Pictures\EasCare\telehealth\EasCare-13.jpg"/>
          <p:cNvPicPr>
            <a:picLocks noChangeAspect="1" noChangeArrowheads="1"/>
          </p:cNvPicPr>
          <p:nvPr/>
        </p:nvPicPr>
        <p:blipFill>
          <a:blip r:embed="rId3" cstate="print"/>
          <a:srcRect l="3745" t="12195" r="15397"/>
          <a:stretch>
            <a:fillRect/>
          </a:stretch>
        </p:blipFill>
        <p:spPr bwMode="auto">
          <a:xfrm>
            <a:off x="5334000" y="4191000"/>
            <a:ext cx="2971800" cy="22798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http://s3.amazonaws.com/media.wbur.org/wordpress/11/files/2015/11/1112_paramedic-house-call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99" y="1354262"/>
            <a:ext cx="3048001" cy="21953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CA" sz="6600" b="1" dirty="0">
                <a:ln w="12700"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Transitional Care Program</a:t>
            </a:r>
            <a:endParaRPr lang="en-US" sz="6600" b="1" dirty="0">
              <a:ln w="12700">
                <a:solidFill>
                  <a:schemeClr val="tx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099" name="TextBox 5"/>
          <p:cNvSpPr txBox="1">
            <a:spLocks noChangeArrowheads="1"/>
          </p:cNvSpPr>
          <p:nvPr/>
        </p:nvSpPr>
        <p:spPr bwMode="auto">
          <a:xfrm>
            <a:off x="533400" y="1776948"/>
            <a:ext cx="6400800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CA" altLang="en-US" sz="4000" b="1" dirty="0">
                <a:solidFill>
                  <a:schemeClr val="tx2"/>
                </a:solidFill>
              </a:rPr>
              <a:t>Program Development</a:t>
            </a:r>
          </a:p>
          <a:p>
            <a:pPr eaLnBrk="1" hangingPunct="1">
              <a:spcBef>
                <a:spcPct val="0"/>
              </a:spcBef>
            </a:pPr>
            <a:r>
              <a:rPr lang="en-CA" altLang="en-US" sz="4000" b="1" dirty="0">
                <a:solidFill>
                  <a:schemeClr val="tx2"/>
                </a:solidFill>
              </a:rPr>
              <a:t>Gap Analysis:</a:t>
            </a:r>
          </a:p>
          <a:p>
            <a:pPr lvl="1" eaLnBrk="1" hangingPunct="1">
              <a:spcBef>
                <a:spcPct val="0"/>
              </a:spcBef>
            </a:pPr>
            <a:r>
              <a:rPr lang="en-CA" altLang="en-US" sz="3600" b="1" dirty="0">
                <a:solidFill>
                  <a:schemeClr val="tx2"/>
                </a:solidFill>
              </a:rPr>
              <a:t>Home Safety</a:t>
            </a:r>
          </a:p>
          <a:p>
            <a:pPr lvl="1" eaLnBrk="1" hangingPunct="1">
              <a:spcBef>
                <a:spcPct val="0"/>
              </a:spcBef>
            </a:pPr>
            <a:r>
              <a:rPr lang="en-CA" altLang="en-US" sz="3600" b="1" dirty="0">
                <a:solidFill>
                  <a:schemeClr val="tx2"/>
                </a:solidFill>
              </a:rPr>
              <a:t>Medication</a:t>
            </a:r>
          </a:p>
          <a:p>
            <a:pPr lvl="1" eaLnBrk="1" hangingPunct="1">
              <a:spcBef>
                <a:spcPct val="0"/>
              </a:spcBef>
            </a:pPr>
            <a:r>
              <a:rPr lang="en-CA" altLang="en-US" sz="3600" b="1" dirty="0">
                <a:solidFill>
                  <a:schemeClr val="tx2"/>
                </a:solidFill>
              </a:rPr>
              <a:t>Patient Education</a:t>
            </a:r>
          </a:p>
          <a:p>
            <a:pPr eaLnBrk="1" hangingPunct="1">
              <a:spcBef>
                <a:spcPct val="0"/>
              </a:spcBef>
            </a:pPr>
            <a:r>
              <a:rPr lang="en-CA" altLang="en-US" sz="4000" b="1" dirty="0">
                <a:solidFill>
                  <a:schemeClr val="tx2"/>
                </a:solidFill>
              </a:rPr>
              <a:t>Application Developed</a:t>
            </a:r>
            <a:endParaRPr lang="en-US" altLang="en-US" sz="4000" b="1" dirty="0">
              <a:solidFill>
                <a:schemeClr val="tx2"/>
              </a:solidFill>
            </a:endParaRPr>
          </a:p>
          <a:p>
            <a:pPr eaLnBrk="1" hangingPunct="1">
              <a:spcBef>
                <a:spcPct val="0"/>
              </a:spcBef>
            </a:pPr>
            <a:r>
              <a:rPr lang="en-CA" altLang="en-US" sz="4000" b="1" dirty="0">
                <a:solidFill>
                  <a:schemeClr val="tx2"/>
                </a:solidFill>
              </a:rPr>
              <a:t>Closed Loop System Created</a:t>
            </a:r>
          </a:p>
        </p:txBody>
      </p:sp>
      <p:pic>
        <p:nvPicPr>
          <p:cNvPr id="4100" name="Picture 2" descr="http://sr.photos2.fotosearch.com/bthumb/CSP/CSP992/k136124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2560011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CA" sz="6600" b="1" dirty="0">
                <a:ln w="12700"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Transitional Care Program</a:t>
            </a:r>
            <a:endParaRPr lang="en-US" sz="6600" b="1" dirty="0">
              <a:ln w="12700">
                <a:solidFill>
                  <a:schemeClr val="tx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533400" y="1600200"/>
          <a:ext cx="50292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4" name="Picture 2" descr="http://sr.photos2.fotosearch.com/bthumb/CSP/CSP990/k1004648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22500"/>
            <a:ext cx="2806700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228600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CA" sz="5400" b="1" dirty="0">
                <a:ln w="12700"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Transitional Care Program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CA" sz="5400" b="1" dirty="0">
                <a:ln w="12700"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DATA</a:t>
            </a:r>
            <a:endParaRPr lang="en-US" sz="5400" b="1" dirty="0">
              <a:ln w="12700">
                <a:solidFill>
                  <a:schemeClr val="tx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147" name="Rectangle 1"/>
          <p:cNvSpPr>
            <a:spLocks noChangeArrowheads="1"/>
          </p:cNvSpPr>
          <p:nvPr/>
        </p:nvSpPr>
        <p:spPr bwMode="auto">
          <a:xfrm>
            <a:off x="914400" y="5410200"/>
            <a:ext cx="8116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8" charset="-128"/>
              </a:defRPr>
            </a:lvl9pPr>
          </a:lstStyle>
          <a:p>
            <a:pPr eaLnBrk="1" hangingPunct="1"/>
            <a:r>
              <a:rPr lang="en-CA" altLang="en-US" sz="3200" b="1" i="1" dirty="0">
                <a:latin typeface="Calibri" pitchFamily="8" charset="0"/>
              </a:rPr>
              <a:t>8 immediate readmissions likely adverted</a:t>
            </a:r>
          </a:p>
        </p:txBody>
      </p:sp>
      <p:pic>
        <p:nvPicPr>
          <p:cNvPr id="6148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1" r="7673"/>
          <a:stretch/>
        </p:blipFill>
        <p:spPr bwMode="auto">
          <a:xfrm>
            <a:off x="6400800" y="2286000"/>
            <a:ext cx="2514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457200" y="2286000"/>
            <a:ext cx="801528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1pPr>
            <a:lvl2pPr marL="37931725" indent="-37474525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3000" b="1" dirty="0"/>
              <a:t>51 		visits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3000" b="1" dirty="0"/>
              <a:t>4% 		5 day readmission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3000" b="1" dirty="0"/>
              <a:t>21.3% 	30 day readmission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3000" b="1" dirty="0"/>
              <a:t>80.4% 	Medication Discrepancy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CA" sz="6600" b="1" dirty="0">
                <a:ln w="12700"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Medication Discrepancies</a:t>
            </a:r>
            <a:endParaRPr lang="en-US" sz="6600" b="1" dirty="0">
              <a:ln w="12700">
                <a:solidFill>
                  <a:schemeClr val="tx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171" name="Subtitle 2"/>
          <p:cNvSpPr txBox="1">
            <a:spLocks/>
          </p:cNvSpPr>
          <p:nvPr/>
        </p:nvSpPr>
        <p:spPr bwMode="auto">
          <a:xfrm>
            <a:off x="457200" y="1219200"/>
            <a:ext cx="828675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0"/>
          <a:lstStyle>
            <a:lvl1pPr marL="36513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1pPr>
            <a:lvl2pPr marL="37931725" indent="-37474525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Clr>
                <a:schemeClr val="accent1"/>
              </a:buClr>
              <a:buSzPct val="80000"/>
              <a:buFont typeface="Wingdings 2" pitchFamily="8" charset="2"/>
              <a:buNone/>
            </a:pPr>
            <a:endParaRPr lang="en-CA" altLang="en-US" sz="1800" dirty="0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Clr>
                <a:schemeClr val="accent1"/>
              </a:buClr>
              <a:buSzPct val="80000"/>
              <a:buFont typeface="Wingdings 2" pitchFamily="8" charset="2"/>
              <a:buNone/>
            </a:pPr>
            <a:endParaRPr lang="en-CA" altLang="en-US" sz="1800" dirty="0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Clr>
                <a:schemeClr val="accent1"/>
              </a:buClr>
              <a:buSzPct val="80000"/>
              <a:buFont typeface="Wingdings 2" pitchFamily="8" charset="2"/>
              <a:buNone/>
            </a:pPr>
            <a:endParaRPr lang="en-CA" altLang="en-US" sz="2400" b="1" dirty="0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Clr>
                <a:schemeClr val="accent1"/>
              </a:buClr>
              <a:buSzPct val="80000"/>
              <a:buFont typeface="Wingdings 2" pitchFamily="8" charset="2"/>
              <a:buNone/>
            </a:pPr>
            <a:r>
              <a:rPr lang="en-CA" altLang="en-US" b="1" dirty="0"/>
              <a:t>41/51 patients had a discrepancy 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Clr>
                <a:schemeClr val="accent1"/>
              </a:buClr>
              <a:buSzPct val="80000"/>
              <a:buFont typeface="Wingdings 2" pitchFamily="8" charset="2"/>
              <a:buNone/>
            </a:pPr>
            <a:endParaRPr lang="en-US" altLang="en-US" sz="800" dirty="0">
              <a:solidFill>
                <a:srgbClr val="7F7E78"/>
              </a:solidFill>
            </a:endParaRPr>
          </a:p>
        </p:txBody>
      </p:sp>
      <p:sp>
        <p:nvSpPr>
          <p:cNvPr id="7172" name="TextBox 7"/>
          <p:cNvSpPr txBox="1">
            <a:spLocks noChangeArrowheads="1"/>
          </p:cNvSpPr>
          <p:nvPr/>
        </p:nvSpPr>
        <p:spPr bwMode="auto">
          <a:xfrm>
            <a:off x="1735138" y="2874963"/>
            <a:ext cx="651511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1pPr>
            <a:lvl2pPr marL="914400" indent="-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8" charset="0"/>
                <a:ea typeface="ＭＳ Ｐゴシック" pitchFamily="8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000" b="1" dirty="0"/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CA" altLang="en-US" sz="2600" dirty="0"/>
              <a:t>Nebulizer, CPAP not at home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CA" altLang="en-US" sz="2600" dirty="0"/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CA" altLang="en-US" sz="2600" dirty="0"/>
              <a:t>Meds not at home or pharmacy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CA" altLang="en-US" sz="2600" dirty="0"/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CA" altLang="en-US" sz="2600" dirty="0"/>
              <a:t>Discharge instructions or dosing unclear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CA" alt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Case Study</a:t>
            </a:r>
            <a:endParaRPr lang="en-US" alt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b="1" dirty="0">
                <a:ea typeface="+mn-ea"/>
                <a:cs typeface="+mn-cs"/>
              </a:rPr>
              <a:t>Friday 22:34 Increasing Snow (10” predicted)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b="1" dirty="0">
                <a:ea typeface="+mn-ea"/>
                <a:cs typeface="+mn-cs"/>
              </a:rPr>
              <a:t>77 y/o F s/p Fall with </a:t>
            </a:r>
            <a:r>
              <a:rPr lang="en-CA" sz="2800" b="1" dirty="0" err="1">
                <a:ea typeface="+mn-ea"/>
                <a:cs typeface="+mn-cs"/>
              </a:rPr>
              <a:t>fx</a:t>
            </a:r>
            <a:r>
              <a:rPr lang="en-CA" sz="2800" b="1" dirty="0">
                <a:ea typeface="+mn-ea"/>
                <a:cs typeface="+mn-cs"/>
              </a:rPr>
              <a:t> Hip.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b="1" dirty="0" err="1">
                <a:ea typeface="+mn-ea"/>
                <a:cs typeface="+mn-cs"/>
              </a:rPr>
              <a:t>DC’d</a:t>
            </a:r>
            <a:r>
              <a:rPr lang="en-CA" sz="2800" b="1" dirty="0">
                <a:ea typeface="+mn-ea"/>
                <a:cs typeface="+mn-cs"/>
              </a:rPr>
              <a:t> from Rehab-</a:t>
            </a:r>
            <a:r>
              <a:rPr lang="en-CA" sz="2800" b="1" dirty="0" err="1">
                <a:ea typeface="+mn-ea"/>
                <a:cs typeface="+mn-cs"/>
              </a:rPr>
              <a:t>SNF</a:t>
            </a:r>
            <a:r>
              <a:rPr lang="en-CA" sz="2800" b="1" dirty="0">
                <a:ea typeface="+mn-ea"/>
                <a:cs typeface="+mn-cs"/>
              </a:rPr>
              <a:t> to </a:t>
            </a:r>
            <a:r>
              <a:rPr lang="en-CA" sz="2800" b="1" dirty="0"/>
              <a:t>Private residence,  NO family with pt, </a:t>
            </a:r>
            <a:r>
              <a:rPr lang="en-CA" sz="2800" b="1" dirty="0" err="1"/>
              <a:t>PCA</a:t>
            </a:r>
            <a:r>
              <a:rPr lang="en-CA" sz="2800" b="1" dirty="0"/>
              <a:t> due next day at 11 am </a:t>
            </a:r>
            <a:endParaRPr lang="en-CA" sz="2800" b="1" dirty="0">
              <a:ea typeface="+mn-ea"/>
              <a:cs typeface="+mn-cs"/>
            </a:endParaRPr>
          </a:p>
          <a:p>
            <a:pPr marL="342900" lvl="2" indent="-3429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b="1" dirty="0" err="1">
                <a:ea typeface="+mn-ea"/>
              </a:rPr>
              <a:t>PMHx</a:t>
            </a:r>
            <a:r>
              <a:rPr lang="en-CA" sz="2800" b="1" dirty="0">
                <a:ea typeface="+mn-ea"/>
              </a:rPr>
              <a:t>: CAD, Osteoporosis, HTN, Depression, Diabetes Type II</a:t>
            </a:r>
            <a:endParaRPr lang="en-US" b="1" dirty="0"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CA" alt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Summary</a:t>
            </a:r>
            <a:endParaRPr lang="en-US" alt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b="1" dirty="0">
                <a:ea typeface="+mn-ea"/>
                <a:cs typeface="+mn-cs"/>
              </a:rPr>
              <a:t>For low cost and in a short period of time, the Post-Discharge Program was successful in a number of categories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400" b="1" dirty="0">
                <a:ea typeface="+mn-ea"/>
                <a:cs typeface="+mn-cs"/>
              </a:rPr>
              <a:t>Medication errors were identified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400" b="1" dirty="0">
                <a:ea typeface="+mn-ea"/>
              </a:rPr>
              <a:t>Hospital re-admissions were avoided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400" b="1" dirty="0">
                <a:ea typeface="+mn-ea"/>
              </a:rPr>
              <a:t>Unnecessary costs and utilization was avoided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400" b="1" dirty="0">
                <a:ea typeface="+mn-ea"/>
              </a:rPr>
              <a:t>Patient satisfaction improved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400" b="1" dirty="0">
                <a:ea typeface="+mn-ea"/>
              </a:rPr>
              <a:t>Overall patient care and experience was </a:t>
            </a:r>
            <a:r>
              <a:rPr lang="en-CA" sz="2400" b="1" i="1" dirty="0">
                <a:ea typeface="+mn-ea"/>
              </a:rPr>
              <a:t>BETTER</a:t>
            </a:r>
            <a:endParaRPr lang="en-US" b="1" i="1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55761677"/>
      </p:ext>
    </p:extLst>
  </p:cSld>
  <p:clrMapOvr>
    <a:masterClrMapping/>
  </p:clrMapOvr>
</p:sld>
</file>

<file path=ppt/theme/theme1.xml><?xml version="1.0" encoding="utf-8"?>
<a:theme xmlns:a="http://schemas.openxmlformats.org/drawingml/2006/main" name="eascare mih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eascare mih</Template>
  <TotalTime>1412</TotalTime>
  <Words>204</Words>
  <Application>Microsoft Office PowerPoint</Application>
  <PresentationFormat>On-screen Show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ＭＳ Ｐゴシック</vt:lpstr>
      <vt:lpstr>Arial</vt:lpstr>
      <vt:lpstr>Arial Narrow</vt:lpstr>
      <vt:lpstr>Calibri</vt:lpstr>
      <vt:lpstr>Wingdings 2</vt:lpstr>
      <vt:lpstr>eascare mih</vt:lpstr>
      <vt:lpstr>  Acute Community Healthcare: Mobile Integrated Health</vt:lpstr>
      <vt:lpstr>Mobile Integrated Healthcare</vt:lpstr>
      <vt:lpstr>PowerPoint Presentation</vt:lpstr>
      <vt:lpstr>PowerPoint Presentation</vt:lpstr>
      <vt:lpstr>PowerPoint Presentation</vt:lpstr>
      <vt:lpstr>PowerPoint Presentation</vt:lpstr>
      <vt:lpstr>Case Study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Gregory A Davis</dc:creator>
  <cp:lastModifiedBy>Michael Bergan</cp:lastModifiedBy>
  <cp:revision>117</cp:revision>
  <dcterms:created xsi:type="dcterms:W3CDTF">2016-03-03T01:43:46Z</dcterms:created>
  <dcterms:modified xsi:type="dcterms:W3CDTF">2016-04-05T16:40:57Z</dcterms:modified>
</cp:coreProperties>
</file>